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1" r:id="rId14"/>
    <p:sldId id="272" r:id="rId15"/>
  </p:sldIdLst>
  <p:sldSz cx="12192000" cy="6858000"/>
  <p:notesSz cx="6858000" cy="9144000"/>
  <p:embeddedFontLs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Corbel" panose="020B0503020204020204" pitchFamily="34" charset="0"/>
      <p:regular r:id="rId21"/>
      <p:bold r:id="rId22"/>
      <p:italic r:id="rId23"/>
      <p:boldItalic r:id="rId24"/>
    </p:embeddedFont>
    <p:embeddedFont>
      <p:font typeface="Wingdings 3" panose="05040102010807070707" pitchFamily="18" charset="2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hv+Njl/2tkricLkMmRLkS7Mzv/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44102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6960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158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09245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254274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018652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0239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115272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3541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352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09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415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79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51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82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970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661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158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9973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047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2452113" y="1641584"/>
            <a:ext cx="7287774" cy="175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orbel"/>
              <a:buNone/>
            </a:pPr>
            <a:r>
              <a:rPr lang="ru-RU" sz="4000" dirty="0"/>
              <a:t>Дипломный проект курса</a:t>
            </a:r>
            <a:br>
              <a:rPr lang="ru-RU" sz="4000" dirty="0"/>
            </a:br>
            <a:r>
              <a:rPr lang="ru-RU" sz="4000" b="1" dirty="0"/>
              <a:t>«</a:t>
            </a:r>
            <a:r>
              <a:rPr lang="ru-RU" sz="4000" b="1" dirty="0" err="1"/>
              <a:t>Business</a:t>
            </a:r>
            <a:r>
              <a:rPr lang="ru-RU" sz="4000" b="1" dirty="0"/>
              <a:t> </a:t>
            </a:r>
            <a:r>
              <a:rPr lang="ru-RU" sz="4000" b="1" dirty="0" err="1"/>
              <a:t>Intelligence</a:t>
            </a:r>
            <a:r>
              <a:rPr lang="ru-RU" sz="4000" b="1" dirty="0"/>
              <a:t> (BI)</a:t>
            </a:r>
            <a:br>
              <a:rPr lang="ru-RU" sz="4000" dirty="0"/>
            </a:br>
            <a:r>
              <a:rPr lang="en-US" sz="4000" b="1" dirty="0"/>
              <a:t>developer</a:t>
            </a:r>
            <a:r>
              <a:rPr lang="ru-RU" sz="4000" b="1" dirty="0"/>
              <a:t>»</a:t>
            </a:r>
            <a:endParaRPr sz="4000"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4382513" y="3573016"/>
            <a:ext cx="3426974" cy="89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SzPts val="1600"/>
            </a:pPr>
            <a:r>
              <a:rPr lang="ru-RU" sz="1600" dirty="0">
                <a:solidFill>
                  <a:schemeClr val="lt1"/>
                </a:solidFill>
              </a:rPr>
              <a:t>Автор: </a:t>
            </a:r>
            <a:r>
              <a:rPr lang="en-US" sz="1600" dirty="0">
                <a:solidFill>
                  <a:schemeClr val="lt1"/>
                </a:solidFill>
              </a:rPr>
              <a:t>www.linkedin.com/in/vladislav-kislyankov-19a80620a</a:t>
            </a: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l="7822" t="13855" r="9368" b="16520"/>
          <a:stretch/>
        </p:blipFill>
        <p:spPr>
          <a:xfrm>
            <a:off x="679130" y="3068960"/>
            <a:ext cx="3426974" cy="266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0" y="332656"/>
            <a:ext cx="3465456" cy="5661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Визуализация данных в </a:t>
            </a:r>
            <a:br>
              <a:rPr lang="ru-RU" sz="3200" dirty="0"/>
            </a:br>
            <a:r>
              <a:rPr lang="ru-RU" sz="3200" dirty="0" err="1"/>
              <a:t>Power</a:t>
            </a:r>
            <a:r>
              <a:rPr lang="ru-RU" sz="3200" dirty="0"/>
              <a:t> BI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8CA70-C47A-4BCE-8DBF-DD36797F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476672"/>
            <a:ext cx="8713067" cy="49193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 txBox="1">
            <a:spLocks noGrp="1"/>
          </p:cNvSpPr>
          <p:nvPr>
            <p:ph type="title"/>
          </p:nvPr>
        </p:nvSpPr>
        <p:spPr>
          <a:xfrm>
            <a:off x="-96688" y="548680"/>
            <a:ext cx="3558313" cy="54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Визуализация данных в </a:t>
            </a:r>
            <a:br>
              <a:rPr lang="ru-RU" sz="3200" dirty="0"/>
            </a:br>
            <a:r>
              <a:rPr lang="ru-RU" sz="3200" dirty="0" err="1"/>
              <a:t>Power</a:t>
            </a:r>
            <a:r>
              <a:rPr lang="ru-RU" sz="3200" dirty="0"/>
              <a:t> BI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AB9B1-5FA1-4436-961F-8AFDC3E7E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715255"/>
            <a:ext cx="8709373" cy="48965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>
            <a:spLocks noGrp="1"/>
          </p:cNvSpPr>
          <p:nvPr>
            <p:ph type="title"/>
          </p:nvPr>
        </p:nvSpPr>
        <p:spPr>
          <a:xfrm>
            <a:off x="0" y="367837"/>
            <a:ext cx="3672408" cy="5733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Визуализация данных в </a:t>
            </a:r>
            <a:br>
              <a:rPr lang="ru-RU" sz="3200" dirty="0"/>
            </a:br>
            <a:r>
              <a:rPr lang="ru-RU" sz="3200" dirty="0" err="1"/>
              <a:t>Tableau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D22CD4-2A88-42C0-A86D-B0E5A299E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705" y="270275"/>
            <a:ext cx="7818798" cy="59288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9B442-6F88-4530-AC4E-8CA45D072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16" y="1700808"/>
            <a:ext cx="6027942" cy="404657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122EFA-1693-4DF4-835F-6C3501B0B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408" y="404664"/>
            <a:ext cx="6021388" cy="2048933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tx1"/>
                </a:solidFill>
              </a:rPr>
              <a:t>Здесь могла быть важная цитата, но…..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2BF0435E-0BAB-420E-98AE-2AE388D1A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652" y="476672"/>
            <a:ext cx="4631887" cy="601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7B38D0-A649-454E-AB60-26127AB7C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88" y="1988840"/>
            <a:ext cx="5928874" cy="4023709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367F206-9A3F-4264-AEAF-1D5633FF2A50}"/>
              </a:ext>
            </a:extLst>
          </p:cNvPr>
          <p:cNvSpPr txBox="1">
            <a:spLocks/>
          </p:cNvSpPr>
          <p:nvPr/>
        </p:nvSpPr>
        <p:spPr>
          <a:xfrm>
            <a:off x="767408" y="404665"/>
            <a:ext cx="5993654" cy="122413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>
                <a:solidFill>
                  <a:schemeClr val="tx1"/>
                </a:solidFill>
              </a:rPr>
              <a:t>Только если одну</a:t>
            </a:r>
            <a:r>
              <a:rPr lang="en-US" sz="3200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855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1991544" y="-21766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Содержание проекта</a:t>
            </a:r>
            <a:endParaRPr sz="3200" dirty="0"/>
          </a:p>
        </p:txBody>
      </p:sp>
      <p:sp>
        <p:nvSpPr>
          <p:cNvPr id="96" name="Google Shape;96;p2"/>
          <p:cNvSpPr txBox="1">
            <a:spLocks noGrp="1"/>
          </p:cNvSpPr>
          <p:nvPr>
            <p:ph idx="1"/>
          </p:nvPr>
        </p:nvSpPr>
        <p:spPr>
          <a:xfrm>
            <a:off x="3889588" y="762000"/>
            <a:ext cx="7315200" cy="53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-RU" sz="2400"/>
              <a:t>Концептуальное проектирование базы данных (БД)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ru-RU" sz="2400"/>
              <a:t>Логическое проектирование БД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ru-RU" sz="2400"/>
              <a:t>Физическое проектирование БД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ru-RU" sz="2400"/>
              <a:t>Заполнение таблиц тестовыми данными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ru-RU" sz="2400"/>
              <a:t>Тестирование БД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ru-RU" sz="2400"/>
              <a:t>Создание объектов БД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ru-RU" sz="2400"/>
              <a:t>Создание пакетов ETL</a:t>
            </a:r>
            <a:endParaRPr sz="2400"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ru-RU" sz="2400"/>
              <a:t>Визуализация данных в Power BI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ru-RU" sz="2400"/>
              <a:t>Визуализация данных в Tableau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-240704" y="1196752"/>
            <a:ext cx="4498415" cy="4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Концептуальное проектирование </a:t>
            </a:r>
            <a:br>
              <a:rPr lang="ru-RU" sz="3200" dirty="0"/>
            </a:br>
            <a:br>
              <a:rPr lang="ru-RU" sz="3200" dirty="0"/>
            </a:br>
            <a:r>
              <a:rPr lang="ru-RU" sz="2400" dirty="0"/>
              <a:t>ER-диаграмма</a:t>
            </a:r>
            <a:br>
              <a:rPr lang="ru-RU" sz="2400" dirty="0"/>
            </a:br>
            <a:r>
              <a:rPr lang="ru-RU" sz="2400" dirty="0"/>
              <a:t>«Сущность-связь»</a:t>
            </a:r>
            <a:br>
              <a:rPr lang="ru-RU" sz="3200" dirty="0"/>
            </a:br>
            <a:br>
              <a:rPr lang="ru-RU" sz="3200" dirty="0"/>
            </a:br>
            <a:r>
              <a:rPr lang="ru-RU" sz="1600" dirty="0">
                <a:solidFill>
                  <a:schemeClr val="lt1"/>
                </a:solidFill>
              </a:rPr>
              <a:t>с использованием веб-приложения </a:t>
            </a:r>
            <a:r>
              <a:rPr lang="en-US" sz="1600" dirty="0">
                <a:solidFill>
                  <a:schemeClr val="lt1"/>
                </a:solidFill>
              </a:rPr>
              <a:t>DRAW.IO</a:t>
            </a:r>
            <a:endParaRPr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71A975-5AED-4BB7-BBB2-F5EDD8742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711" y="332656"/>
            <a:ext cx="7582557" cy="60812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152400" y="1123836"/>
            <a:ext cx="4503440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200"/>
            </a:pPr>
            <a:r>
              <a:rPr lang="ru-RU" sz="3200" dirty="0"/>
              <a:t>Логическое проектирование</a:t>
            </a:r>
            <a:br>
              <a:rPr lang="ru-RU" sz="3200" dirty="0"/>
            </a:br>
            <a:br>
              <a:rPr lang="ru-RU" sz="3200" dirty="0"/>
            </a:br>
            <a:r>
              <a:rPr lang="ru-RU" sz="1600" dirty="0">
                <a:solidFill>
                  <a:schemeClr val="lt1"/>
                </a:solidFill>
              </a:rPr>
              <a:t>с использованием веб-приложения </a:t>
            </a:r>
            <a:r>
              <a:rPr lang="en-US" sz="1600" dirty="0">
                <a:solidFill>
                  <a:schemeClr val="lt1"/>
                </a:solidFill>
              </a:rPr>
              <a:t>DRAW.IO</a:t>
            </a:r>
            <a:endParaRPr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DD3E79-3EC1-4360-AE15-3BB023330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116632"/>
            <a:ext cx="4896544" cy="63939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182875" y="1123825"/>
            <a:ext cx="33372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Физическое проектирование</a:t>
            </a:r>
            <a:br>
              <a:rPr lang="ru-RU" sz="3200" dirty="0"/>
            </a:br>
            <a:br>
              <a:rPr lang="ru-RU" sz="3200" dirty="0"/>
            </a:br>
            <a:r>
              <a:rPr lang="ru-RU" sz="2400" dirty="0"/>
              <a:t>Создание таблиц</a:t>
            </a:r>
            <a:r>
              <a:rPr lang="en-US" sz="2400" dirty="0"/>
              <a:t> </a:t>
            </a:r>
            <a:r>
              <a:rPr lang="ru-RU" sz="2400" dirty="0"/>
              <a:t>с добавлением ограничений</a:t>
            </a:r>
            <a:br>
              <a:rPr lang="ru-RU" sz="3200" dirty="0"/>
            </a:br>
            <a:br>
              <a:rPr lang="ru-RU" sz="3200" dirty="0"/>
            </a:br>
            <a:r>
              <a:rPr lang="ru-RU" sz="1600" dirty="0"/>
              <a:t>с использованием</a:t>
            </a:r>
            <a:br>
              <a:rPr lang="ru-RU" sz="1600" dirty="0"/>
            </a:br>
            <a:r>
              <a:rPr lang="ru-RU" sz="1600" dirty="0"/>
              <a:t>MS SQL </a:t>
            </a:r>
            <a:r>
              <a:rPr lang="ru-RU" sz="1600" dirty="0" err="1"/>
              <a:t>Server</a:t>
            </a:r>
            <a:r>
              <a:rPr lang="ru-RU" sz="1600" dirty="0"/>
              <a:t> </a:t>
            </a:r>
            <a:r>
              <a:rPr lang="ru-RU" sz="1600" dirty="0" err="1"/>
              <a:t>Management</a:t>
            </a:r>
            <a:r>
              <a:rPr lang="ru-RU" sz="1600" dirty="0"/>
              <a:t> </a:t>
            </a:r>
            <a:r>
              <a:rPr lang="ru-RU" sz="1600" dirty="0" err="1"/>
              <a:t>Studio</a:t>
            </a:r>
            <a:r>
              <a:rPr lang="ru-RU" sz="1600" dirty="0"/>
              <a:t> (SSMS)</a:t>
            </a:r>
            <a:endParaRPr sz="1600" dirty="0"/>
          </a:p>
        </p:txBody>
      </p:sp>
      <p:sp>
        <p:nvSpPr>
          <p:cNvPr id="115" name="Google Shape;115;p5"/>
          <p:cNvSpPr/>
          <p:nvPr/>
        </p:nvSpPr>
        <p:spPr>
          <a:xfrm>
            <a:off x="3718560" y="6212781"/>
            <a:ext cx="4411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[...]</a:t>
            </a:r>
            <a:endParaRPr sz="1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EA9B73-2B8C-4002-AF59-673C64495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2" y="187718"/>
            <a:ext cx="2678129" cy="6178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F01139-1BF1-41B0-A5EE-63F72335E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921" y="1763790"/>
            <a:ext cx="3642676" cy="46028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0" y="1123836"/>
            <a:ext cx="3373120" cy="4768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Заполнение таблиц тестовыми данными</a:t>
            </a:r>
            <a:br>
              <a:rPr lang="ru-RU" sz="3200" dirty="0"/>
            </a:br>
            <a:br>
              <a:rPr lang="ru-RU" sz="3200" dirty="0"/>
            </a:br>
            <a:r>
              <a:rPr lang="ru-RU" sz="2400" dirty="0"/>
              <a:t>Таблица </a:t>
            </a:r>
            <a:r>
              <a:rPr lang="en-US" sz="2400" dirty="0"/>
              <a:t>passengers</a:t>
            </a:r>
            <a:endParaRPr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7D365-E48A-4C9E-9EFA-47E24549D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36" y="1702920"/>
            <a:ext cx="5745978" cy="34521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 txBox="1">
            <a:spLocks noGrp="1"/>
          </p:cNvSpPr>
          <p:nvPr>
            <p:ph type="title"/>
          </p:nvPr>
        </p:nvSpPr>
        <p:spPr>
          <a:xfrm>
            <a:off x="0" y="1123836"/>
            <a:ext cx="3373120" cy="4768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Заполнение таблиц тестовыми данными</a:t>
            </a:r>
            <a:br>
              <a:rPr lang="ru-RU" sz="3200" dirty="0"/>
            </a:br>
            <a:br>
              <a:rPr lang="ru-RU" sz="3200" dirty="0"/>
            </a:br>
            <a:r>
              <a:rPr lang="en-US" sz="2400" dirty="0"/>
              <a:t>1 000 000 Tickets</a:t>
            </a:r>
            <a:endParaRPr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E8549C-5EF4-4C14-A640-7A564F313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16" y="1161853"/>
            <a:ext cx="4473328" cy="45342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>
            <a:spLocks noGrp="1"/>
          </p:cNvSpPr>
          <p:nvPr>
            <p:ph type="title"/>
          </p:nvPr>
        </p:nvSpPr>
        <p:spPr>
          <a:xfrm>
            <a:off x="111760" y="1076960"/>
            <a:ext cx="3190240" cy="484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/>
              <a:t>Создание объектов</a:t>
            </a:r>
            <a:br>
              <a:rPr lang="ru-RU" sz="3200"/>
            </a:br>
            <a:br>
              <a:rPr lang="ru-RU" sz="3200"/>
            </a:br>
            <a:r>
              <a:rPr lang="ru-RU" sz="2400"/>
              <a:t>Представление (VIEW) </a:t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4476791" y="1076960"/>
            <a:ext cx="6303406" cy="1116972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Задание:</a:t>
            </a:r>
            <a:endParaRPr dirty="0"/>
          </a:p>
          <a:p>
            <a:pPr marL="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Создайте объект для нахождения общего рейтинга топ 50 пассажиров за всю историю полетов, где рейтинг определяется общим количеством купленных билетов</a:t>
            </a:r>
            <a:r>
              <a:rPr lang="en-US" sz="1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за месяц (1 место – 3 балла, 2 место – 2 балла, 3 место – 1 балл).</a:t>
            </a:r>
            <a:endParaRPr sz="14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02E88C-598D-4B3C-AD5E-FE92BA611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2708920"/>
            <a:ext cx="7309547" cy="25922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684212" y="908720"/>
            <a:ext cx="2675484" cy="5085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Создание пакетов ETL</a:t>
            </a:r>
            <a:br>
              <a:rPr lang="ru-RU" sz="3200" dirty="0"/>
            </a:br>
            <a:br>
              <a:rPr lang="ru-RU" sz="3200" dirty="0"/>
            </a:br>
            <a:r>
              <a:rPr lang="ru-RU" sz="1600" dirty="0"/>
              <a:t>с использованием</a:t>
            </a:r>
            <a:br>
              <a:rPr lang="ru-RU" sz="1600" dirty="0"/>
            </a:br>
            <a:r>
              <a:rPr lang="ru-RU" sz="1600" dirty="0"/>
              <a:t>MS SQL </a:t>
            </a:r>
            <a:r>
              <a:rPr lang="ru-RU" sz="1600" dirty="0" err="1"/>
              <a:t>Server</a:t>
            </a:r>
            <a:r>
              <a:rPr lang="ru-RU" sz="1600" dirty="0"/>
              <a:t> </a:t>
            </a:r>
            <a:r>
              <a:rPr lang="ru-RU" sz="1600" dirty="0" err="1"/>
              <a:t>Integration</a:t>
            </a:r>
            <a:r>
              <a:rPr lang="ru-RU" sz="1600" dirty="0"/>
              <a:t> </a:t>
            </a:r>
            <a:r>
              <a:rPr lang="ru-RU" sz="1600" dirty="0" err="1"/>
              <a:t>Services</a:t>
            </a:r>
            <a:r>
              <a:rPr lang="ru-RU" sz="1600" dirty="0"/>
              <a:t> (SSIS)</a:t>
            </a:r>
            <a:endParaRPr dirty="0"/>
          </a:p>
        </p:txBody>
      </p:sp>
      <p:sp>
        <p:nvSpPr>
          <p:cNvPr id="154" name="Google Shape;154;p12"/>
          <p:cNvSpPr/>
          <p:nvPr/>
        </p:nvSpPr>
        <p:spPr>
          <a:xfrm>
            <a:off x="5077822" y="518046"/>
            <a:ext cx="4880569" cy="886461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Задание:</a:t>
            </a:r>
            <a:endParaRPr/>
          </a:p>
          <a:p>
            <a:pPr marL="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Создайте SSIS пакет с добавлением 10 новых результатов на основе эксель файла.</a:t>
            </a:r>
            <a:endParaRPr sz="1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A52DF-1130-45C6-98B1-9EB903B53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1988840"/>
            <a:ext cx="3946477" cy="31956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94</TotalTime>
  <Words>240</Words>
  <Application>Microsoft Office PowerPoint</Application>
  <PresentationFormat>Widescreen</PresentationFormat>
  <Paragraphs>29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Wingdings 3</vt:lpstr>
      <vt:lpstr>Arial</vt:lpstr>
      <vt:lpstr>Corbel</vt:lpstr>
      <vt:lpstr>Wingdings</vt:lpstr>
      <vt:lpstr>Century Gothic</vt:lpstr>
      <vt:lpstr>Slice</vt:lpstr>
      <vt:lpstr>Дипломный проект курса «Business Intelligence (BI) developer»</vt:lpstr>
      <vt:lpstr>Содержание проекта</vt:lpstr>
      <vt:lpstr>Концептуальное проектирование   ER-диаграмма «Сущность-связь»  с использованием веб-приложения DRAW.IO</vt:lpstr>
      <vt:lpstr>Логическое проектирование  с использованием веб-приложения DRAW.IO</vt:lpstr>
      <vt:lpstr>Физическое проектирование  Создание таблиц с добавлением ограничений  с использованием MS SQL Server Management Studio (SSMS)</vt:lpstr>
      <vt:lpstr>Заполнение таблиц тестовыми данными  Таблица passengers</vt:lpstr>
      <vt:lpstr>Заполнение таблиц тестовыми данными  1 000 000 Tickets</vt:lpstr>
      <vt:lpstr>Создание объектов  Представление (VIEW) </vt:lpstr>
      <vt:lpstr>Создание пакетов ETL  с использованием MS SQL Server Integration Services (SSIS)</vt:lpstr>
      <vt:lpstr>Визуализация данных в  Power BI</vt:lpstr>
      <vt:lpstr>Визуализация данных в  Power BI</vt:lpstr>
      <vt:lpstr>Визуализация данных в  Tableau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 курса «Business Intelligence (BI) разработчик»</dc:title>
  <dc:creator>Polina</dc:creator>
  <cp:lastModifiedBy>Kislyankov, Vladislav</cp:lastModifiedBy>
  <cp:revision>8</cp:revision>
  <dcterms:created xsi:type="dcterms:W3CDTF">2020-11-21T09:45:37Z</dcterms:created>
  <dcterms:modified xsi:type="dcterms:W3CDTF">2024-03-19T20:57:39Z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2024-03-19T19:22:42Z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1f3f9d61-e763-4e33-b8eb-e95c97f9f2ff</vt:lpwstr>
  </property>
  <property fmtid="{D5CDD505-2E9C-101B-9397-08002B2CF9AE}" pid="7" name="MSIP_Label_defa4170-0d19-0005-0004-bc88714345d2_ActionId">
    <vt:lpwstr>73692d48-d18c-4af9-92bb-39fb0f13da85</vt:lpwstr>
  </property>
  <property fmtid="{D5CDD505-2E9C-101B-9397-08002B2CF9AE}" pid="8" name="MSIP_Label_defa4170-0d19-0005-0004-bc88714345d2_ContentBits">
    <vt:lpwstr>0</vt:lpwstr>
  </property>
</Properties>
</file>